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69158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843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8467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119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0195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2723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999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  <a:defRPr sz="5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  <a:defRPr>
                <a:solidFill>
                  <a:srgbClr val="3F3F3F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cxnSp>
        <p:nvCxnSpPr>
          <p:cNvPr id="23" name="Google Shape;23;p2"/>
          <p:cNvCxnSpPr/>
          <p:nvPr/>
        </p:nvCxnSpPr>
        <p:spPr>
          <a:xfrm>
            <a:off x="685800" y="3398520"/>
            <a:ext cx="784860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8140" algn="just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  <a:defRPr>
                <a:solidFill>
                  <a:srgbClr val="262626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64288" y="39547"/>
            <a:ext cx="669925" cy="71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49402" y="-12700"/>
            <a:ext cx="1206500" cy="938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  <a:defRPr sz="48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  <a:defRPr sz="24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cxnSp>
        <p:nvCxnSpPr>
          <p:cNvPr id="38" name="Google Shape;38;p4"/>
          <p:cNvCxnSpPr/>
          <p:nvPr/>
        </p:nvCxnSpPr>
        <p:spPr>
          <a:xfrm>
            <a:off x="731520" y="4599432"/>
            <a:ext cx="7848600" cy="1588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457200" y="1673352"/>
            <a:ext cx="4038600" cy="4718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973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marL="914400" lvl="1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4648200" y="1673352"/>
            <a:ext cx="4038600" cy="4718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973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marL="914400" lvl="1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2"/>
          </p:nvPr>
        </p:nvSpPr>
        <p:spPr>
          <a:xfrm>
            <a:off x="457200" y="2438400"/>
            <a:ext cx="393192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marL="137160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3"/>
          </p:nvPr>
        </p:nvSpPr>
        <p:spPr>
          <a:xfrm>
            <a:off x="4754880" y="1676400"/>
            <a:ext cx="393192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4"/>
          </p:nvPr>
        </p:nvSpPr>
        <p:spPr>
          <a:xfrm>
            <a:off x="4754880" y="2438400"/>
            <a:ext cx="393192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marL="137160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cxnSp>
        <p:nvCxnSpPr>
          <p:cNvPr id="55" name="Google Shape;55;p6"/>
          <p:cNvCxnSpPr/>
          <p:nvPr/>
        </p:nvCxnSpPr>
        <p:spPr>
          <a:xfrm rot="5400000">
            <a:off x="2217817" y="4045823"/>
            <a:ext cx="470916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2971800" y="792080"/>
            <a:ext cx="5715000" cy="557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132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720"/>
              <a:buChar char="•"/>
              <a:defRPr sz="3200"/>
            </a:lvl1pPr>
            <a:lvl2pPr marL="914400" lvl="1" indent="-37973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2pPr>
            <a:lvl3pPr marL="1371600" lvl="2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457201" y="2130552"/>
            <a:ext cx="2139696" cy="4243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cxnSp>
        <p:nvCxnSpPr>
          <p:cNvPr id="72" name="Google Shape;72;p9"/>
          <p:cNvCxnSpPr/>
          <p:nvPr/>
        </p:nvCxnSpPr>
        <p:spPr>
          <a:xfrm rot="5400000">
            <a:off x="-13116" y="3580206"/>
            <a:ext cx="557784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>
            <a:spLocks noGrp="1"/>
          </p:cNvSpPr>
          <p:nvPr>
            <p:ph type="pic" idx="2"/>
          </p:nvPr>
        </p:nvSpPr>
        <p:spPr>
          <a:xfrm>
            <a:off x="2858610" y="838201"/>
            <a:ext cx="5904390" cy="5500456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431"/>
              </a:srgbClr>
            </a:outerShdw>
          </a:effectLst>
        </p:spPr>
      </p:sp>
      <p:sp>
        <p:nvSpPr>
          <p:cNvPr id="76" name="Google Shape;76;p10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2139696" cy="4242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 rot="5400000">
            <a:off x="2133600" y="-76200"/>
            <a:ext cx="48768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>
            <a:spLocks noGrp="1"/>
          </p:cNvSpPr>
          <p:nvPr>
            <p:ph type="title"/>
          </p:nvPr>
        </p:nvSpPr>
        <p:spPr>
          <a:xfrm rot="5400000">
            <a:off x="4724400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body" idx="1"/>
          </p:nvPr>
        </p:nvSpPr>
        <p:spPr>
          <a:xfrm rot="5400000">
            <a:off x="533400" y="533400"/>
            <a:ext cx="58674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/>
          <p:nvPr/>
        </p:nvSpPr>
        <p:spPr>
          <a:xfrm rot="-2590809">
            <a:off x="4160060" y="2358149"/>
            <a:ext cx="2128761" cy="1981922"/>
          </a:xfrm>
          <a:prstGeom prst="rect">
            <a:avLst/>
          </a:prstGeom>
          <a:solidFill>
            <a:srgbClr val="7F7F7F"/>
          </a:solidFill>
          <a:ln w="26425" cap="flat" cmpd="sng">
            <a:solidFill>
              <a:srgbClr val="A1A1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/>
          <p:nvPr/>
        </p:nvSpPr>
        <p:spPr>
          <a:xfrm rot="-7878384">
            <a:off x="5118643" y="1781605"/>
            <a:ext cx="3115905" cy="3135011"/>
          </a:xfrm>
          <a:prstGeom prst="rect">
            <a:avLst/>
          </a:prstGeom>
          <a:solidFill>
            <a:srgbClr val="FF0000"/>
          </a:solidFill>
          <a:ln w="26425" cap="flat" cmpd="sng">
            <a:solidFill>
              <a:srgbClr val="A1A1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3"/>
          <p:cNvSpPr txBox="1">
            <a:spLocks noGrp="1"/>
          </p:cNvSpPr>
          <p:nvPr>
            <p:ph type="ctrTitle"/>
          </p:nvPr>
        </p:nvSpPr>
        <p:spPr>
          <a:xfrm>
            <a:off x="5580112" y="2276872"/>
            <a:ext cx="2178708" cy="213786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2075" tIns="46025" rIns="92075" bIns="460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Arial"/>
              <a:buNone/>
            </a:pPr>
            <a:r>
              <a:rPr lang="it-IT" sz="2000" b="1" cap="none" dirty="0">
                <a:solidFill>
                  <a:srgbClr val="2F2F2F"/>
                </a:solidFill>
              </a:rPr>
              <a:t>Rappresentanza</a:t>
            </a:r>
            <a:r>
              <a:rPr lang="it-IT" sz="3200" b="1" dirty="0">
                <a:solidFill>
                  <a:srgbClr val="2F2F2F"/>
                </a:solidFill>
              </a:rPr>
              <a:t> </a:t>
            </a:r>
            <a:r>
              <a:rPr lang="it-IT" sz="2000" b="1" cap="none" dirty="0" smtClean="0">
                <a:solidFill>
                  <a:srgbClr val="2F2F2F"/>
                </a:solidFill>
              </a:rPr>
              <a:t>degli </a:t>
            </a:r>
            <a:r>
              <a:rPr lang="it-IT" sz="2000" b="1" cap="none" dirty="0" smtClean="0">
                <a:solidFill>
                  <a:srgbClr val="FF0000"/>
                </a:solidFill>
              </a:rPr>
              <a:t>studenti</a:t>
            </a:r>
            <a:r>
              <a:rPr lang="it-IT" sz="4000" b="1" dirty="0">
                <a:solidFill>
                  <a:srgbClr val="FF0000"/>
                </a:solidFill>
              </a:rPr>
              <a:t/>
            </a:r>
            <a:br>
              <a:rPr lang="it-IT" sz="4000" b="1" dirty="0">
                <a:solidFill>
                  <a:srgbClr val="FF0000"/>
                </a:solidFill>
              </a:rPr>
            </a:br>
            <a:endParaRPr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>
            <a:spLocks noGrp="1"/>
          </p:cNvSpPr>
          <p:nvPr>
            <p:ph type="body" idx="1"/>
          </p:nvPr>
        </p:nvSpPr>
        <p:spPr>
          <a:xfrm>
            <a:off x="457200" y="1407056"/>
            <a:ext cx="8229600" cy="54509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65"/>
              <a:buChar char="•"/>
            </a:pPr>
            <a:r>
              <a:rPr lang="it-IT" sz="2312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Esistono varie forme di partecipazione attiva </a:t>
            </a:r>
            <a:r>
              <a:rPr lang="it-IT" sz="2312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degli studenti. </a:t>
            </a:r>
            <a:endParaRPr sz="2312" dirty="0"/>
          </a:p>
          <a:p>
            <a:pPr marL="182880" lvl="0" indent="-182880" algn="just" rtl="0">
              <a:lnSpc>
                <a:spcPct val="150000"/>
              </a:lnSpc>
              <a:spcBef>
                <a:spcPts val="444"/>
              </a:spcBef>
              <a:spcAft>
                <a:spcPts val="0"/>
              </a:spcAft>
              <a:buSzPts val="1887"/>
              <a:buChar char="•"/>
            </a:pP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Ogni </a:t>
            </a:r>
            <a:r>
              <a:rPr lang="it-IT" sz="222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classe</a:t>
            </a: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elegge </a:t>
            </a:r>
            <a:r>
              <a:rPr lang="it-IT" sz="222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due rappresentanti</a:t>
            </a: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182880" lvl="0" indent="-182880" algn="just" rtl="0">
              <a:lnSpc>
                <a:spcPct val="150000"/>
              </a:lnSpc>
              <a:spcBef>
                <a:spcPts val="444"/>
              </a:spcBef>
              <a:spcAft>
                <a:spcPts val="0"/>
              </a:spcAft>
              <a:buSzPts val="1887"/>
              <a:buChar char="•"/>
            </a:pP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Tutti </a:t>
            </a:r>
            <a:r>
              <a:rPr lang="it-IT" sz="222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gli studenti </a:t>
            </a: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sono </a:t>
            </a:r>
            <a:r>
              <a:rPr lang="it-IT" sz="222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chiamati </a:t>
            </a: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eleggere </a:t>
            </a:r>
            <a:r>
              <a:rPr lang="it-IT" sz="222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quattro rappresentanti per il Consiglio dell’Istituzione scolastica</a:t>
            </a: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20" dirty="0"/>
          </a:p>
          <a:p>
            <a:pPr marL="182880" lvl="0" indent="-182880" algn="just" rtl="0">
              <a:lnSpc>
                <a:spcPct val="150000"/>
              </a:lnSpc>
              <a:spcBef>
                <a:spcPts val="444"/>
              </a:spcBef>
              <a:spcAft>
                <a:spcPts val="0"/>
              </a:spcAft>
              <a:buSzPts val="1887"/>
              <a:buChar char="•"/>
            </a:pP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Esiste, inoltre, un organo denominato </a:t>
            </a:r>
            <a:r>
              <a:rPr lang="it-IT" sz="222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it-IT" sz="222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Consulta degli studenti</a:t>
            </a:r>
            <a:r>
              <a:rPr lang="it-IT" sz="222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  <a:r>
              <a:rPr lang="it-IT" sz="2220" dirty="0" smtClean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it-IT" sz="222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22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formato da tutti i rappresentanti di classe e dai rappresentanti dell’Istituzione scolastica</a:t>
            </a:r>
            <a:r>
              <a:rPr lang="it-IT" sz="222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82880" indent="-182880">
              <a:spcBef>
                <a:spcPts val="444"/>
              </a:spcBef>
              <a:buSzPts val="1887"/>
            </a:pPr>
            <a:r>
              <a:rPr lang="it-IT" sz="2220" dirty="0" smtClean="0">
                <a:solidFill>
                  <a:schemeClr val="dk1"/>
                </a:solidFill>
              </a:rPr>
              <a:t>Esiste, infine, </a:t>
            </a:r>
            <a:r>
              <a:rPr lang="it-IT" sz="2220" dirty="0">
                <a:solidFill>
                  <a:schemeClr val="dk1"/>
                </a:solidFill>
              </a:rPr>
              <a:t>un organo denominato </a:t>
            </a:r>
            <a:r>
              <a:rPr lang="it-IT" sz="2220" b="1" dirty="0">
                <a:solidFill>
                  <a:srgbClr val="FF0000"/>
                </a:solidFill>
              </a:rPr>
              <a:t>«Consulta </a:t>
            </a:r>
            <a:r>
              <a:rPr lang="it-IT" sz="2220" b="1" dirty="0" smtClean="0">
                <a:solidFill>
                  <a:srgbClr val="FF0000"/>
                </a:solidFill>
              </a:rPr>
              <a:t>provinciale degli </a:t>
            </a:r>
            <a:r>
              <a:rPr lang="it-IT" sz="2220" b="1" dirty="0">
                <a:solidFill>
                  <a:srgbClr val="FF0000"/>
                </a:solidFill>
              </a:rPr>
              <a:t>studenti</a:t>
            </a:r>
            <a:r>
              <a:rPr lang="it-IT" sz="2220" dirty="0">
                <a:solidFill>
                  <a:srgbClr val="FF0000"/>
                </a:solidFill>
              </a:rPr>
              <a:t>»</a:t>
            </a:r>
            <a:r>
              <a:rPr lang="it-IT" sz="2220" dirty="0">
                <a:solidFill>
                  <a:srgbClr val="2F2F2F"/>
                </a:solidFill>
              </a:rPr>
              <a:t>,</a:t>
            </a:r>
            <a:r>
              <a:rPr lang="it-IT" sz="2220" b="1" dirty="0">
                <a:solidFill>
                  <a:srgbClr val="FF0000"/>
                </a:solidFill>
              </a:rPr>
              <a:t> </a:t>
            </a:r>
            <a:r>
              <a:rPr lang="it-IT" sz="2220" dirty="0">
                <a:solidFill>
                  <a:schemeClr val="dk1"/>
                </a:solidFill>
              </a:rPr>
              <a:t>formato </a:t>
            </a:r>
            <a:r>
              <a:rPr lang="it-IT" sz="2220" dirty="0" smtClean="0">
                <a:solidFill>
                  <a:schemeClr val="dk1"/>
                </a:solidFill>
              </a:rPr>
              <a:t>dai Presidenti delle Consulte delle singole scuole.</a:t>
            </a:r>
            <a:endParaRPr lang="it-IT" sz="2220" dirty="0">
              <a:solidFill>
                <a:schemeClr val="dk1"/>
              </a:solidFill>
            </a:endParaRPr>
          </a:p>
          <a:p>
            <a:pPr marL="182880" lvl="0" indent="-182880" algn="just" rtl="0">
              <a:lnSpc>
                <a:spcPct val="150000"/>
              </a:lnSpc>
              <a:spcBef>
                <a:spcPts val="444"/>
              </a:spcBef>
              <a:spcAft>
                <a:spcPts val="0"/>
              </a:spcAft>
              <a:buSzPts val="1887"/>
              <a:buChar char="•"/>
            </a:pPr>
            <a:endParaRPr sz="2220" dirty="0"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/>
              <a:buNone/>
            </a:pPr>
            <a:r>
              <a:rPr lang="it-IT" b="1" dirty="0">
                <a:solidFill>
                  <a:srgbClr val="FF0000"/>
                </a:solidFill>
              </a:rPr>
              <a:t>Rappresentanza </a:t>
            </a:r>
            <a:r>
              <a:rPr lang="it-IT" b="1" dirty="0" smtClean="0">
                <a:solidFill>
                  <a:srgbClr val="FF0000"/>
                </a:solidFill>
              </a:rPr>
              <a:t>degli studenti</a:t>
            </a:r>
            <a:endParaRPr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body" idx="1"/>
          </p:nvPr>
        </p:nvSpPr>
        <p:spPr>
          <a:xfrm>
            <a:off x="457200" y="2029096"/>
            <a:ext cx="8229600" cy="37446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it-IT" sz="1600" dirty="0">
                <a:solidFill>
                  <a:schemeClr val="dk1"/>
                </a:solidFill>
                <a:sym typeface="Arial"/>
              </a:rPr>
              <a:t>All’inizio di ogni anno scolastico, entro il 31 ottobre</a:t>
            </a:r>
            <a:r>
              <a:rPr lang="it-IT" sz="1600" dirty="0" smtClean="0">
                <a:solidFill>
                  <a:schemeClr val="dk1"/>
                </a:solidFill>
                <a:sym typeface="Arial"/>
              </a:rPr>
              <a:t>, gli studenti, </a:t>
            </a:r>
            <a:r>
              <a:rPr lang="it-IT" sz="1600" dirty="0">
                <a:solidFill>
                  <a:schemeClr val="dk1"/>
                </a:solidFill>
                <a:sym typeface="Arial"/>
              </a:rPr>
              <a:t>riuniti in assemblea, eleggono due rappresentanti di classe.</a:t>
            </a:r>
            <a:endParaRPr sz="1600" dirty="0"/>
          </a:p>
          <a:p>
            <a:pPr marL="182880" lvl="0" indent="-18288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it-IT" sz="1600" dirty="0">
                <a:solidFill>
                  <a:schemeClr val="dk1"/>
                </a:solidFill>
                <a:sym typeface="Arial"/>
              </a:rPr>
              <a:t>È diritto di ogni </a:t>
            </a:r>
            <a:r>
              <a:rPr lang="it-IT" sz="1600" dirty="0" smtClean="0">
                <a:solidFill>
                  <a:schemeClr val="dk1"/>
                </a:solidFill>
                <a:sym typeface="Arial"/>
              </a:rPr>
              <a:t>studente proporsi </a:t>
            </a:r>
            <a:r>
              <a:rPr lang="it-IT" sz="1600" dirty="0">
                <a:solidFill>
                  <a:schemeClr val="dk1"/>
                </a:solidFill>
                <a:sym typeface="Arial"/>
              </a:rPr>
              <a:t>per essere eletto.</a:t>
            </a:r>
            <a:endParaRPr sz="1600" dirty="0"/>
          </a:p>
          <a:p>
            <a:pPr marL="182880" lvl="0" indent="-18288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it-IT" sz="1600" dirty="0">
                <a:solidFill>
                  <a:schemeClr val="dk1"/>
                </a:solidFill>
                <a:sym typeface="Arial"/>
              </a:rPr>
              <a:t>I rappresentanti di classe sono tenuti a </a:t>
            </a:r>
            <a:r>
              <a:rPr lang="it-IT" sz="1600" b="1" dirty="0">
                <a:solidFill>
                  <a:srgbClr val="FF0000"/>
                </a:solidFill>
                <a:sym typeface="Arial"/>
              </a:rPr>
              <a:t>partecipare ai Consigli di Classe e alle assemblee della Consulta </a:t>
            </a:r>
            <a:r>
              <a:rPr lang="it-IT" sz="1600" b="1" dirty="0" smtClean="0">
                <a:solidFill>
                  <a:srgbClr val="FF0000"/>
                </a:solidFill>
                <a:sym typeface="Arial"/>
              </a:rPr>
              <a:t>studenti</a:t>
            </a:r>
            <a:r>
              <a:rPr lang="it-IT" sz="1600" dirty="0" smtClean="0">
                <a:solidFill>
                  <a:schemeClr val="dk1"/>
                </a:solidFill>
                <a:sym typeface="Arial"/>
              </a:rPr>
              <a:t>.</a:t>
            </a:r>
            <a:endParaRPr sz="1600" dirty="0"/>
          </a:p>
          <a:p>
            <a:pPr marL="182880" lvl="0" indent="-18288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it-IT" sz="1600" dirty="0">
                <a:solidFill>
                  <a:schemeClr val="dk1"/>
                </a:solidFill>
                <a:sym typeface="Arial"/>
              </a:rPr>
              <a:t>Il rappresentante di classe è l’</a:t>
            </a:r>
            <a:r>
              <a:rPr lang="it-IT" sz="1600" b="1" dirty="0">
                <a:solidFill>
                  <a:srgbClr val="FF0000"/>
                </a:solidFill>
                <a:sym typeface="Arial"/>
              </a:rPr>
              <a:t>intermediario</a:t>
            </a:r>
            <a:r>
              <a:rPr lang="it-IT" sz="1600" dirty="0">
                <a:solidFill>
                  <a:schemeClr val="dk1"/>
                </a:solidFill>
                <a:sym typeface="Arial"/>
              </a:rPr>
              <a:t> tra </a:t>
            </a:r>
            <a:r>
              <a:rPr lang="it-IT" sz="1600" dirty="0" smtClean="0">
                <a:solidFill>
                  <a:schemeClr val="dk1"/>
                </a:solidFill>
                <a:sym typeface="Arial"/>
              </a:rPr>
              <a:t>i compagni di classe e </a:t>
            </a:r>
            <a:r>
              <a:rPr lang="it-IT" sz="1600" dirty="0">
                <a:solidFill>
                  <a:schemeClr val="dk1"/>
                </a:solidFill>
                <a:sym typeface="Arial"/>
              </a:rPr>
              <a:t>le altre componenti del Consiglio di Classe. È </a:t>
            </a:r>
            <a:r>
              <a:rPr lang="it-IT" sz="1600" b="1" dirty="0">
                <a:solidFill>
                  <a:srgbClr val="FF0000"/>
                </a:solidFill>
                <a:sym typeface="Arial"/>
              </a:rPr>
              <a:t>portavoce</a:t>
            </a:r>
            <a:r>
              <a:rPr lang="it-IT" sz="1600" dirty="0">
                <a:solidFill>
                  <a:srgbClr val="FF0000"/>
                </a:solidFill>
                <a:sym typeface="Arial"/>
              </a:rPr>
              <a:t> </a:t>
            </a:r>
            <a:r>
              <a:rPr lang="it-IT" sz="1600" dirty="0">
                <a:solidFill>
                  <a:schemeClr val="dk1"/>
                </a:solidFill>
                <a:sym typeface="Arial"/>
              </a:rPr>
              <a:t>di iniziative, proposte, problematiche della sua classe presso i due organi </a:t>
            </a:r>
            <a:r>
              <a:rPr lang="it-IT" sz="1600" dirty="0" smtClean="0">
                <a:solidFill>
                  <a:schemeClr val="dk1"/>
                </a:solidFill>
                <a:sym typeface="Arial"/>
              </a:rPr>
              <a:t>suddetti.</a:t>
            </a:r>
          </a:p>
        </p:txBody>
      </p:sp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369925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it-IT" sz="3600" b="1" dirty="0">
                <a:solidFill>
                  <a:srgbClr val="FF0000"/>
                </a:solidFill>
              </a:rPr>
              <a:t>Elezione dei rappresentanti di classe</a:t>
            </a:r>
            <a:endParaRPr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body" idx="1"/>
          </p:nvPr>
        </p:nvSpPr>
        <p:spPr>
          <a:xfrm>
            <a:off x="283027" y="1079863"/>
            <a:ext cx="8695509" cy="57781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400"/>
              </a:spcBef>
              <a:buSzPts val="1700"/>
              <a:buNone/>
            </a:pPr>
            <a:r>
              <a:rPr lang="it-IT" sz="1600" b="1" dirty="0" smtClean="0">
                <a:solidFill>
                  <a:schemeClr val="dk1"/>
                </a:solidFill>
              </a:rPr>
              <a:t>Si </a:t>
            </a:r>
            <a:r>
              <a:rPr lang="it-IT" sz="1600" b="1" dirty="0">
                <a:solidFill>
                  <a:schemeClr val="dk1"/>
                </a:solidFill>
              </a:rPr>
              <a:t>sottolinea la </a:t>
            </a:r>
            <a:r>
              <a:rPr lang="it-IT" sz="1600" b="1" dirty="0">
                <a:solidFill>
                  <a:srgbClr val="FF0000"/>
                </a:solidFill>
              </a:rPr>
              <a:t>responsabilità connessa al ruolo</a:t>
            </a:r>
            <a:r>
              <a:rPr lang="it-IT" sz="1600" b="1" dirty="0">
                <a:solidFill>
                  <a:schemeClr val="dk1"/>
                </a:solidFill>
              </a:rPr>
              <a:t>, non solo nei confronti della singola classe, ma anche della Consulta, dei rappresentanti di istituto e di tutta la componente studentesca.</a:t>
            </a:r>
          </a:p>
          <a:p>
            <a:pPr marL="182880" lvl="0" indent="-182880">
              <a:spcBef>
                <a:spcPts val="400"/>
              </a:spcBef>
              <a:buSzPts val="1700"/>
            </a:pPr>
            <a:r>
              <a:rPr lang="it-IT" sz="1600" dirty="0">
                <a:solidFill>
                  <a:schemeClr val="dk1"/>
                </a:solidFill>
              </a:rPr>
              <a:t>I rappresentanti quindi sono tenuti a dare il loro </a:t>
            </a:r>
            <a:r>
              <a:rPr lang="it-IT" sz="1600" b="1" dirty="0">
                <a:solidFill>
                  <a:srgbClr val="FF0000"/>
                </a:solidFill>
              </a:rPr>
              <a:t>contributo alla discussione in Consulta</a:t>
            </a:r>
            <a:r>
              <a:rPr lang="it-IT" sz="1600" dirty="0">
                <a:solidFill>
                  <a:schemeClr val="dk1"/>
                </a:solidFill>
              </a:rPr>
              <a:t>, partecipandovi attivamente e stimolando anche i propri compagni alla partecipazione alla vita della scuola (assemblee studentesche, proposte, iniziative varie).</a:t>
            </a:r>
            <a:endParaRPr lang="it-IT" sz="1600" dirty="0"/>
          </a:p>
          <a:p>
            <a:pPr marL="182880" lvl="0" indent="-182880" algn="just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SzPts val="1360"/>
              <a:buChar char="•"/>
            </a:pPr>
            <a:r>
              <a:rPr lang="it-IT" sz="16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Sono chiamati altresì a:</a:t>
            </a:r>
          </a:p>
          <a:p>
            <a:pPr marL="182880" lvl="0" indent="-182880" algn="just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SzPts val="1360"/>
              <a:buChar char="•"/>
            </a:pPr>
            <a:r>
              <a:rPr lang="it-IT" sz="16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raccordarsi </a:t>
            </a:r>
            <a:r>
              <a:rPr lang="it-IT" sz="1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 gli altri rappresentanti </a:t>
            </a:r>
            <a:r>
              <a:rPr lang="it-IT" sz="16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degli studenti nella </a:t>
            </a:r>
            <a:r>
              <a:rPr lang="it-IT" sz="1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Consulta</a:t>
            </a:r>
            <a:r>
              <a:rPr lang="it-IT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per sostenere proposte comuni per la soluzione dei problemi, per aiutare la scuola nel dialogo </a:t>
            </a:r>
            <a:r>
              <a:rPr lang="it-IT" sz="16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 tutti e </a:t>
            </a:r>
            <a:r>
              <a:rPr lang="it-IT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nell’attuazione dei progetti del suo Progetto </a:t>
            </a:r>
            <a:r>
              <a:rPr lang="it-IT" sz="16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d’Istituto</a:t>
            </a:r>
          </a:p>
          <a:p>
            <a:pPr marL="182880" lvl="0" indent="-182880" algn="just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SzPts val="1360"/>
              <a:buChar char="•"/>
            </a:pPr>
            <a:r>
              <a:rPr lang="it-IT" sz="16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raccordarsi </a:t>
            </a:r>
            <a:r>
              <a:rPr lang="it-IT" sz="1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 i rappresentanti </a:t>
            </a:r>
            <a:r>
              <a:rPr lang="it-IT" sz="16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dei genitori </a:t>
            </a:r>
            <a:r>
              <a:rPr lang="it-IT" sz="16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it-IT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favorire la partecipazione </a:t>
            </a:r>
            <a:r>
              <a:rPr lang="it-IT" sz="16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 </a:t>
            </a:r>
            <a:r>
              <a:rPr lang="it-IT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Consigli di </a:t>
            </a:r>
            <a:r>
              <a:rPr lang="it-IT" sz="16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Classe</a:t>
            </a:r>
          </a:p>
          <a:p>
            <a:pPr marL="182880" lvl="0" indent="-182880" algn="just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SzPts val="1360"/>
              <a:buChar char="•"/>
            </a:pPr>
            <a:r>
              <a:rPr lang="it-IT" sz="16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tenere </a:t>
            </a:r>
            <a:r>
              <a:rPr lang="it-IT" sz="1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 dialogo aperto e proficuo </a:t>
            </a:r>
            <a:r>
              <a:rPr lang="it-IT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 i docenti e con la </a:t>
            </a:r>
            <a:r>
              <a:rPr lang="it-IT" sz="16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Dirigenza</a:t>
            </a:r>
          </a:p>
          <a:p>
            <a:pPr marL="182880" lvl="0" indent="-182880" algn="just" rtl="0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SzPts val="1360"/>
              <a:buChar char="•"/>
            </a:pPr>
            <a:r>
              <a:rPr lang="it-IT" sz="1600" b="1" dirty="0" smtClean="0">
                <a:solidFill>
                  <a:srgbClr val="FF0000"/>
                </a:solidFill>
              </a:rPr>
              <a:t>s</a:t>
            </a:r>
            <a:r>
              <a:rPr lang="it-IT" sz="16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tabilire </a:t>
            </a:r>
            <a:r>
              <a:rPr lang="it-IT" sz="1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 rapporto di collaborazione </a:t>
            </a:r>
            <a:r>
              <a:rPr lang="it-IT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 docenti, genitori e studenti.</a:t>
            </a:r>
            <a:endParaRPr sz="1600" dirty="0"/>
          </a:p>
        </p:txBody>
      </p:sp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283028" y="263435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it-IT" sz="3600" b="1" dirty="0" smtClean="0">
                <a:solidFill>
                  <a:srgbClr val="FF0000"/>
                </a:solidFill>
              </a:rPr>
              <a:t>Ruolo dei </a:t>
            </a:r>
            <a:r>
              <a:rPr lang="it-IT" sz="3600" b="1" dirty="0">
                <a:solidFill>
                  <a:srgbClr val="FF0000"/>
                </a:solidFill>
              </a:rPr>
              <a:t>rappresentanti di classe</a:t>
            </a:r>
            <a:endParaRPr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>
            <a:spLocks noGrp="1"/>
          </p:cNvSpPr>
          <p:nvPr>
            <p:ph type="body" idx="1"/>
          </p:nvPr>
        </p:nvSpPr>
        <p:spPr>
          <a:xfrm>
            <a:off x="251520" y="2060848"/>
            <a:ext cx="8640960" cy="45365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30"/>
              <a:buChar char="•"/>
            </a:pP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 Consiglio di classe, con la presenza dei docenti e dei rappresentanti dei genitori e degli studenti (</a:t>
            </a:r>
            <a:r>
              <a:rPr lang="it-IT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articolazione composta</a:t>
            </a: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spettano le seguenti competenze:</a:t>
            </a:r>
            <a:endParaRPr/>
          </a:p>
          <a:p>
            <a:pPr marL="182880" lvl="0" indent="-182880" algn="just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</a:pP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it-IT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formulare al Collegio dei docenti proposte </a:t>
            </a: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ordine all’azione educativa e didattica;</a:t>
            </a:r>
            <a:endParaRPr sz="1800"/>
          </a:p>
          <a:p>
            <a:pPr marL="182880" lvl="0" indent="-182880" algn="just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</a:pP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it-IT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proporre e farsi promotore di iniziative </a:t>
            </a: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 sperimentazione, attività culturali e formative che integrano l’insegnamento curricolare come visite e viaggi di istruzione, frequentazione di mostre, teatri, cinema, partecipazioni a seminari, convegni, visite aziendali, partecipazione degli alunni a stage e concorsi;</a:t>
            </a:r>
            <a:endParaRPr sz="1800"/>
          </a:p>
          <a:p>
            <a:pPr marL="182880" lvl="0" indent="-182880" algn="just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1530"/>
              <a:buChar char="•"/>
            </a:pP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it-IT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agevolare ed estendere i rapporti reciproci tra docenti, genitori ed alunni</a:t>
            </a:r>
            <a:r>
              <a:rPr lang="it-I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title"/>
          </p:nvPr>
        </p:nvSpPr>
        <p:spPr>
          <a:xfrm>
            <a:off x="323528" y="764704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Arial"/>
              <a:buNone/>
            </a:pPr>
            <a:r>
              <a:rPr lang="it-IT" sz="3600" b="1">
                <a:solidFill>
                  <a:srgbClr val="FF0000"/>
                </a:solidFill>
              </a:rPr>
              <a:t>Competenze del consiglio di classe</a:t>
            </a:r>
            <a:br>
              <a:rPr lang="it-IT" sz="3600" b="1">
                <a:solidFill>
                  <a:srgbClr val="FF0000"/>
                </a:solidFill>
              </a:rPr>
            </a:br>
            <a:r>
              <a:rPr lang="it-IT" sz="2430" b="1" i="1">
                <a:solidFill>
                  <a:srgbClr val="262626"/>
                </a:solidFill>
              </a:rPr>
              <a:t>(dai Decreti delegati)</a:t>
            </a:r>
            <a:endParaRPr sz="2430" b="1" i="1">
              <a:solidFill>
                <a:srgbClr val="262626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>
            <a:spLocks noGrp="1"/>
          </p:cNvSpPr>
          <p:nvPr>
            <p:ph type="body" idx="1"/>
          </p:nvPr>
        </p:nvSpPr>
        <p:spPr>
          <a:xfrm>
            <a:off x="467550" y="1113700"/>
            <a:ext cx="8229600" cy="541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lvl="0" indent="-182880" algn="just" rtl="0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SzPts val="1190"/>
              <a:buChar char="•"/>
            </a:pPr>
            <a:r>
              <a:rPr lang="it-IT" sz="14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Prendere </a:t>
            </a:r>
            <a:r>
              <a:rPr lang="it-IT" sz="1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nota dei </a:t>
            </a:r>
            <a:r>
              <a:rPr lang="it-IT" sz="14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nominativi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dei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rappresentanti di classe 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dei genitori e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 Coordinatore della classe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82880" lvl="0" indent="-182880" algn="just" rtl="0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SzPts val="1190"/>
              <a:buChar char="•"/>
            </a:pPr>
            <a:endParaRPr dirty="0"/>
          </a:p>
          <a:p>
            <a:pPr marL="182880" lvl="0" indent="-182880" algn="just" rtl="0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SzPts val="1190"/>
              <a:buChar char="•"/>
            </a:pP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Ricevuta la convocazione del Consiglio di classe, </a:t>
            </a:r>
            <a:r>
              <a:rPr lang="it-IT" sz="1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preparare l’assemblea allargata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 rappresentanti di genitori e studenti, che normalmente ha inizio 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dopo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l’inizio programmato per la riunione con la sola presenza dei docenti, avendo cura di raccogliere pareri anche dai rappresentanti 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dei genitori, oltre che degli studenti.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 rammenta che la partecipazione ai consigli di classe aperti ai 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rappresentanti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è consentita a tutti i genitori e a tutti gli studenti della classe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182880" lvl="0" indent="-182880" algn="just" rtl="0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SzPts val="1190"/>
              <a:buChar char="•"/>
            </a:pP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L’assemblea di classe mensile viene richiesta tramite area riservata del sito e sempre da lì viene caricato un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breve </a:t>
            </a:r>
            <a:r>
              <a:rPr lang="it-IT" sz="1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verbale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(il modello è allegato 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alla specifica comunicazione inviata dalla Dirigente scolastica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): seguiranno disposizioni specifiche su questo punto </a:t>
            </a:r>
            <a:r>
              <a:rPr lang="it-IT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tramite circolare.</a:t>
            </a:r>
            <a:endParaRPr lang="it-IT" sz="1400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lvl="0" indent="-182880" algn="just" rtl="0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SzPts val="1190"/>
              <a:buChar char="•"/>
            </a:pPr>
            <a:endParaRPr sz="1400" dirty="0"/>
          </a:p>
          <a:p>
            <a:pPr marL="182880" lvl="0" indent="-182880" algn="just" rtl="0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SzPts val="1190"/>
              <a:buChar char="•"/>
            </a:pPr>
            <a:r>
              <a:rPr lang="it-IT" sz="1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Eventuali problemi </a:t>
            </a:r>
            <a:r>
              <a:rPr lang="it-IT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della classe possono essere segnalati e affrontati parlandone con il Docente coordinatore di classe o con la Dirigente scolastica</a:t>
            </a:r>
            <a:r>
              <a:rPr lang="it-IT" sz="1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dirty="0"/>
          </a:p>
        </p:txBody>
      </p:sp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457200" y="410300"/>
            <a:ext cx="82296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/>
              <a:buNone/>
            </a:pPr>
            <a:r>
              <a:rPr lang="it-IT" b="1">
                <a:solidFill>
                  <a:srgbClr val="FF0000"/>
                </a:solidFill>
              </a:rPr>
              <a:t>Metodologia di lavoro consigliata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Chiaro">
  <a:themeElements>
    <a:clrScheme name="Gradazioni di grigio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606</Words>
  <Application>Microsoft Office PowerPoint</Application>
  <PresentationFormat>Presentazione su schermo (4:3)</PresentationFormat>
  <Paragraphs>33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Chiaro</vt:lpstr>
      <vt:lpstr>Rappresentanza degli studenti </vt:lpstr>
      <vt:lpstr>Rappresentanza degli studenti</vt:lpstr>
      <vt:lpstr>Elezione dei rappresentanti di classe</vt:lpstr>
      <vt:lpstr>Ruolo dei rappresentanti di classe</vt:lpstr>
      <vt:lpstr>Competenze del consiglio di classe (dai Decreti delegati)</vt:lpstr>
      <vt:lpstr>Metodologia di lavoro consigliata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Rappresentanza dei genitori </dc:title>
  <cp:lastModifiedBy>ROSSI TIZIANA</cp:lastModifiedBy>
  <cp:revision>10</cp:revision>
  <dcterms:modified xsi:type="dcterms:W3CDTF">2023-09-21T13:22:20Z</dcterms:modified>
</cp:coreProperties>
</file>